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27"/>
  </p:notesMasterIdLst>
  <p:sldIdLst>
    <p:sldId id="256" r:id="rId5"/>
    <p:sldId id="321" r:id="rId6"/>
    <p:sldId id="351" r:id="rId7"/>
    <p:sldId id="359" r:id="rId8"/>
    <p:sldId id="393" r:id="rId9"/>
    <p:sldId id="394" r:id="rId10"/>
    <p:sldId id="395" r:id="rId11"/>
    <p:sldId id="367" r:id="rId12"/>
    <p:sldId id="368" r:id="rId13"/>
    <p:sldId id="264" r:id="rId14"/>
    <p:sldId id="266" r:id="rId15"/>
    <p:sldId id="384" r:id="rId16"/>
    <p:sldId id="386" r:id="rId17"/>
    <p:sldId id="385" r:id="rId18"/>
    <p:sldId id="388" r:id="rId19"/>
    <p:sldId id="387" r:id="rId20"/>
    <p:sldId id="389" r:id="rId21"/>
    <p:sldId id="390" r:id="rId22"/>
    <p:sldId id="391" r:id="rId23"/>
    <p:sldId id="274" r:id="rId24"/>
    <p:sldId id="392" r:id="rId25"/>
    <p:sldId id="26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22" autoAdjust="0"/>
    <p:restoredTop sz="86395"/>
  </p:normalViewPr>
  <p:slideViewPr>
    <p:cSldViewPr snapToGrid="0">
      <p:cViewPr varScale="1">
        <p:scale>
          <a:sx n="105" d="100"/>
          <a:sy n="105" d="100"/>
        </p:scale>
        <p:origin x="1064" y="192"/>
      </p:cViewPr>
      <p:guideLst/>
    </p:cSldViewPr>
  </p:slideViewPr>
  <p:outlineViewPr>
    <p:cViewPr>
      <p:scale>
        <a:sx n="33" d="100"/>
        <a:sy n="33" d="100"/>
      </p:scale>
      <p:origin x="0" y="-7818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8/19/25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3" name="Google Shape;9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7885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8376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4611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9466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0447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2839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1768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4370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5132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937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1354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2316551ed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2316551eda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This workshop is meant to be empowering and information-rich – to help you get the most out of your HPC workflow.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Feel free to ask questions during the presentations and to discuss ideas/thoughts during breaks and the hands-on portion of the workshop.</a:t>
            </a:r>
            <a:endParaRPr dirty="0"/>
          </a:p>
        </p:txBody>
      </p:sp>
      <p:sp>
        <p:nvSpPr>
          <p:cNvPr id="130" name="Google Shape;130;g12316551eda_0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781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164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9EDB23-128F-AC8D-1D86-6D0CCF39A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23712A-62DE-BFF7-3A7B-D1855A604A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20719F-BD3C-7AF8-7D17-B5D39D5012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10CC1C-BFB6-1B2B-4BF9-7A4C1D8B59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1941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3FAF6F-E7DB-982B-3B62-7CF617B17D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DBAE4A-B8B3-865A-F64C-7D09271F72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681B2A-C361-0526-9ED7-852C791A5B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DA646-E826-4570-5510-E47AA0F005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7859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C8E60F-F766-2F5D-0380-B5A13EBA45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4ED932-1E89-2EF6-65C4-E7BFBAEC99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7A239A-DA34-E494-0BA0-5E46DE4F04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4B1073-36BF-7771-BF4D-077FEC6FA4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0560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6180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125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Data Transfer - 8/13/2024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Data Transfer - 8/13/2024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Data Transfer - 8/13/2024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2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Data Transfer - 8/13/2024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globus.org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lobus.org/globus-connect-persona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lobus.org/how-to/share-files/" TargetMode="External"/><Relationship Id="rId2" Type="http://schemas.openxmlformats.org/officeDocument/2006/relationships/hyperlink" Target="https://scholar.colorado.edu/concern/datasets/9593tw13k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compute/data-transfer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compute/filesystems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compute/filesystems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compute/filesystems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ondemand.rc.colorado.edu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hyperlink" Target="http://ondemand-rmacc.rc.colorado.edu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b="32560"/>
          <a:stretch/>
        </p:blipFill>
        <p:spPr>
          <a:xfrm>
            <a:off x="0" y="0"/>
            <a:ext cx="12208413" cy="45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459800" y="4960075"/>
            <a:ext cx="11289900" cy="11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lvl="0" algn="l">
              <a:spcBef>
                <a:spcPts val="0"/>
              </a:spcBef>
              <a:buClr>
                <a:schemeClr val="dk1"/>
              </a:buClr>
              <a:buSzPts val="6000"/>
            </a:pPr>
            <a:r>
              <a:rPr lang="en-US" sz="5300" dirty="0"/>
              <a:t>Module 3: </a:t>
            </a:r>
            <a:r>
              <a:rPr lang="en-US" sz="5400" dirty="0"/>
              <a:t>Transferring your data to &amp; from CU Boulder Research Computing</a:t>
            </a:r>
            <a:endParaRPr sz="5300" dirty="0"/>
          </a:p>
        </p:txBody>
      </p:sp>
      <p:sp>
        <p:nvSpPr>
          <p:cNvPr id="97" name="Google Shape;97;p14"/>
          <p:cNvSpPr txBox="1">
            <a:spLocks noGrp="1"/>
          </p:cNvSpPr>
          <p:nvPr>
            <p:ph type="sldNum" idx="12"/>
          </p:nvPr>
        </p:nvSpPr>
        <p:spPr>
          <a:xfrm>
            <a:off x="10623479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1</a:t>
            </a:fld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4F94B-7697-4EF8-9AB1-8C12E132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 option - Globus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603FE-E471-44DA-BC33-ABE088257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835"/>
            <a:ext cx="10515600" cy="443079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latin typeface="Helvetica"/>
                <a:cs typeface="Helvetica"/>
              </a:rPr>
              <a:t>Globus is a service that allows for users to reliably move, share, and discover data</a:t>
            </a:r>
          </a:p>
          <a:p>
            <a:r>
              <a:rPr lang="en-US" dirty="0">
                <a:latin typeface="Helvetica"/>
                <a:cs typeface="Helvetica"/>
              </a:rPr>
              <a:t>Command line also available </a:t>
            </a:r>
          </a:p>
          <a:p>
            <a:r>
              <a:rPr lang="en-US" dirty="0">
                <a:latin typeface="Helvetica"/>
                <a:cs typeface="Helvetica"/>
              </a:rPr>
              <a:t>Our recommended way to transfer data </a:t>
            </a:r>
            <a:endParaRPr lang="en-US" dirty="0">
              <a:cs typeface="Helvetica"/>
            </a:endParaRPr>
          </a:p>
          <a:p>
            <a:pPr lvl="1"/>
            <a:r>
              <a:rPr lang="en-US" dirty="0"/>
              <a:t>Stable and fast data transfers</a:t>
            </a:r>
          </a:p>
          <a:p>
            <a:pPr lvl="1"/>
            <a:r>
              <a:rPr lang="en-US" dirty="0"/>
              <a:t>Transfers continue if a user disconnects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Web GUI or Globus Connect Personal GUI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Works well with cloud storage providers</a:t>
            </a:r>
          </a:p>
          <a:p>
            <a:pPr lvl="1"/>
            <a:endParaRPr lang="en-US" dirty="0">
              <a:latin typeface="Helvetica"/>
              <a:cs typeface="Helvetica"/>
            </a:endParaRPr>
          </a:p>
        </p:txBody>
      </p:sp>
      <p:pic>
        <p:nvPicPr>
          <p:cNvPr id="14" name="Picture 13" descr="Globus logo">
            <a:extLst>
              <a:ext uri="{FF2B5EF4-FFF2-40B4-BE49-F238E27FC236}">
                <a16:creationId xmlns:a16="http://schemas.microsoft.com/office/drawing/2014/main" id="{49B39811-EC40-4EE9-9890-908A598E2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4603" y="2616036"/>
            <a:ext cx="3029197" cy="3029197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8E9C63-1050-ECE8-FD94-1A1544209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516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C202-DADB-4548-8531-414B119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Globus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7F7A-C855-4D2B-97B5-8656E98D3B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282" y="1927031"/>
            <a:ext cx="10651435" cy="24203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Logging into the web-based interface for Globus </a:t>
            </a:r>
          </a:p>
          <a:p>
            <a:pPr lvl="1"/>
            <a:r>
              <a:rPr lang="en-US" sz="2400" dirty="0"/>
              <a:t>Provides a nice GUI for managing files on CURC resources</a:t>
            </a:r>
          </a:p>
          <a:p>
            <a:pPr marL="457200" lvl="1" indent="0">
              <a:buNone/>
            </a:pPr>
            <a:endParaRPr lang="en-US" sz="2400" dirty="0"/>
          </a:p>
          <a:p>
            <a:r>
              <a:rPr lang="en-US" sz="3200" dirty="0"/>
              <a:t>Installing a Globus Endpoint on your local machine</a:t>
            </a:r>
          </a:p>
          <a:p>
            <a:pPr lvl="1"/>
            <a:r>
              <a:rPr lang="en-US" sz="2400" dirty="0"/>
              <a:t>Allows you to interact with files on your local machine via Globus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A57D2C-F16D-957D-6667-7272E6FF0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4191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C202-DADB-4548-8531-414B119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Globus Login to Web-based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7F7A-C855-4D2B-97B5-8656E98D3B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3902"/>
            <a:ext cx="10651435" cy="4163129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3200" dirty="0">
                <a:latin typeface="Helvetica"/>
                <a:cs typeface="Helvetica"/>
              </a:rPr>
              <a:t>Navigate to 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  <a:latin typeface="Helvetica"/>
                <a:cs typeface="Helvetic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https://app.globus.org </a:t>
            </a:r>
            <a:endParaRPr lang="en-US" sz="3200" dirty="0">
              <a:solidFill>
                <a:schemeClr val="accent5">
                  <a:lumMod val="75000"/>
                </a:schemeClr>
              </a:solidFill>
              <a:latin typeface="Helvetica"/>
              <a:cs typeface="Helvetica"/>
            </a:endParaRPr>
          </a:p>
          <a:p>
            <a:pPr lvl="1"/>
            <a:r>
              <a:rPr lang="en-US" sz="2800" dirty="0">
                <a:latin typeface="Helvetica"/>
                <a:cs typeface="Helvetica"/>
              </a:rPr>
              <a:t>CU Boulder users </a:t>
            </a:r>
          </a:p>
          <a:p>
            <a:pPr lvl="2"/>
            <a:r>
              <a:rPr lang="en-US" sz="2800" dirty="0">
                <a:latin typeface="Helvetica"/>
                <a:cs typeface="Helvetica"/>
              </a:rPr>
              <a:t>Select “University of Colorado at Boulder” in the dropdown menu</a:t>
            </a:r>
          </a:p>
          <a:p>
            <a:pPr lvl="1"/>
            <a:r>
              <a:rPr lang="en-US" sz="2800" dirty="0">
                <a:latin typeface="Helvetica"/>
                <a:cs typeface="Helvetica"/>
              </a:rPr>
              <a:t>CSU users</a:t>
            </a:r>
          </a:p>
          <a:p>
            <a:pPr lvl="2"/>
            <a:r>
              <a:rPr lang="en-US" sz="2800" dirty="0">
                <a:latin typeface="Helvetica"/>
                <a:cs typeface="Helvetica"/>
              </a:rPr>
              <a:t>Select “Colorado State University”</a:t>
            </a:r>
          </a:p>
          <a:p>
            <a:pPr lvl="1"/>
            <a:r>
              <a:rPr lang="en-US" sz="2800" dirty="0">
                <a:latin typeface="Helvetica"/>
                <a:cs typeface="Helvetica"/>
              </a:rPr>
              <a:t>AMC and RMACC users </a:t>
            </a:r>
          </a:p>
          <a:p>
            <a:pPr lvl="2"/>
            <a:r>
              <a:rPr lang="en-US" sz="2800" dirty="0">
                <a:latin typeface="Helvetica"/>
                <a:cs typeface="Helvetica"/>
              </a:rPr>
              <a:t>Select “ACCESS CI (formerly XSEDE)”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3200" dirty="0">
                <a:latin typeface="Helvetica"/>
                <a:cs typeface="Helvetica"/>
              </a:rPr>
              <a:t>Login with your credentials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3200" dirty="0">
                <a:latin typeface="Helvetica"/>
                <a:cs typeface="Helvetica"/>
              </a:rPr>
              <a:t>Continue with onscreen prompts until you are brought to the Globus Web GUI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8E84ED-48A3-FC9F-37EA-E33F32378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989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7A912ED-1A20-747F-8F97-77B311DDC069}"/>
              </a:ext>
            </a:extLst>
          </p:cNvPr>
          <p:cNvSpPr txBox="1"/>
          <p:nvPr/>
        </p:nvSpPr>
        <p:spPr>
          <a:xfrm>
            <a:off x="2706094" y="1797784"/>
            <a:ext cx="6096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dirty="0"/>
              <a:t>Globus Web GUI</a:t>
            </a:r>
          </a:p>
          <a:p>
            <a:pPr algn="ctr"/>
            <a:r>
              <a:rPr lang="en-US" sz="4000" dirty="0"/>
              <a:t>Let’s take a look!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8100EC-52C3-BBE2-E393-72386269F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857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C202-DADB-4548-8531-414B119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Local Globus Endpoint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7F7A-C855-4D2B-97B5-8656E98D3B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729369"/>
            <a:ext cx="10651435" cy="16033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Required if you want to transfer data between your machine and CURC resources</a:t>
            </a:r>
          </a:p>
          <a:p>
            <a:r>
              <a:rPr lang="en-US" dirty="0"/>
              <a:t>Navigate to </a:t>
            </a:r>
            <a:r>
              <a:rPr lang="en-US" dirty="0">
                <a:hlinkClick r:id="rId3"/>
              </a:rPr>
              <a:t>https://www.globus.org/globus-connect-personal</a:t>
            </a:r>
            <a:r>
              <a:rPr lang="en-US" dirty="0"/>
              <a:t> </a:t>
            </a:r>
          </a:p>
        </p:txBody>
      </p:sp>
      <p:pic>
        <p:nvPicPr>
          <p:cNvPr id="8" name="Picture 7" descr="Screenshot showing Globus connect personal software download options">
            <a:extLst>
              <a:ext uri="{FF2B5EF4-FFF2-40B4-BE49-F238E27FC236}">
                <a16:creationId xmlns:a16="http://schemas.microsoft.com/office/drawing/2014/main" id="{17C27E1A-7DF7-8904-4EF6-FE21327C18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8885" y="3203960"/>
            <a:ext cx="6614230" cy="2835497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DB04BA-00DE-D32F-800E-F4083378F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2606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2B326-E033-F9CF-4B20-438530260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Globus Endpoint-Installed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F88AC-F9FB-D6B9-0891-57447C1C6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56648"/>
          </a:xfrm>
        </p:spPr>
        <p:txBody>
          <a:bodyPr>
            <a:normAutofit fontScale="85000" lnSpcReduction="10000"/>
          </a:bodyPr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For “Collection Name” you can use anything name you would like</a:t>
            </a:r>
          </a:p>
          <a:p>
            <a:pPr lvl="1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You will use this as a reference name later, so please remember it!</a:t>
            </a:r>
          </a:p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For Mac and Windows, it is easy to see that Globus has been installed: </a:t>
            </a:r>
          </a:p>
        </p:txBody>
      </p:sp>
      <p:pic>
        <p:nvPicPr>
          <p:cNvPr id="8" name="Picture 7" descr="Screenshot showing location of globus icon on Mac laptop">
            <a:extLst>
              <a:ext uri="{FF2B5EF4-FFF2-40B4-BE49-F238E27FC236}">
                <a16:creationId xmlns:a16="http://schemas.microsoft.com/office/drawing/2014/main" id="{F1069545-9130-C207-BE1D-401AC7981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0704" y="3342154"/>
            <a:ext cx="4014118" cy="743355"/>
          </a:xfrm>
          <a:prstGeom prst="rect">
            <a:avLst/>
          </a:prstGeom>
        </p:spPr>
      </p:pic>
      <p:pic>
        <p:nvPicPr>
          <p:cNvPr id="10" name="Picture 9" descr="Screenshot showing location of globus icon on Windows laptop">
            <a:extLst>
              <a:ext uri="{FF2B5EF4-FFF2-40B4-BE49-F238E27FC236}">
                <a16:creationId xmlns:a16="http://schemas.microsoft.com/office/drawing/2014/main" id="{EDE6A064-3EF8-3690-6B77-A6C12FE2C3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0303" y="3229347"/>
            <a:ext cx="3279584" cy="968968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35CB6D8-7BCC-B350-5780-D84985450255}"/>
              </a:ext>
            </a:extLst>
          </p:cNvPr>
          <p:cNvSpPr txBox="1">
            <a:spLocks/>
          </p:cNvSpPr>
          <p:nvPr/>
        </p:nvSpPr>
        <p:spPr>
          <a:xfrm>
            <a:off x="838200" y="4745250"/>
            <a:ext cx="10515600" cy="12566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For Linux, at the end of the installation, the setup will exit with a message stating it was successfully set up and the main Globus Connect Personal application will launch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D27B9F-CBDA-DA6A-331E-BF622ACAF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0677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292DE-DCAC-44E7-B135-227E4CEB9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Globus Endpoint-Configure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3D631-E67D-8B58-82F3-29D5CC9B5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9637"/>
            <a:ext cx="10515600" cy="3551316"/>
          </a:xfrm>
        </p:spPr>
        <p:txBody>
          <a:bodyPr>
            <a:normAutofit/>
          </a:bodyPr>
          <a:lstStyle/>
          <a:p>
            <a:r>
              <a:rPr lang="en-US" sz="2600" dirty="0">
                <a:latin typeface="Helvetica" panose="020B0604020202020204" pitchFamily="34" charset="0"/>
                <a:cs typeface="Helvetica" panose="020B0604020202020204" pitchFamily="34" charset="0"/>
              </a:rPr>
              <a:t>Once the Globus endpoint has been installed on your computer, you then need to configure it. </a:t>
            </a:r>
          </a:p>
          <a:p>
            <a:r>
              <a:rPr lang="en-US" sz="2600" dirty="0">
                <a:latin typeface="Helvetica" panose="020B0604020202020204" pitchFamily="34" charset="0"/>
                <a:cs typeface="Helvetica" panose="020B0604020202020204" pitchFamily="34" charset="0"/>
              </a:rPr>
              <a:t>On Mac and Windows follow the “Configuration” section</a:t>
            </a:r>
          </a:p>
          <a:p>
            <a:r>
              <a:rPr lang="en-US" sz="2600" dirty="0">
                <a:latin typeface="Helvetica" panose="020B0604020202020204" pitchFamily="34" charset="0"/>
                <a:cs typeface="Helvetica" panose="020B0604020202020204" pitchFamily="34" charset="0"/>
              </a:rPr>
              <a:t>On Linux follow the “Running” section</a:t>
            </a:r>
          </a:p>
          <a:p>
            <a:r>
              <a:rPr lang="en-US" sz="2600" u="sng" dirty="0">
                <a:latin typeface="Helvetica" panose="020B0604020202020204" pitchFamily="34" charset="0"/>
                <a:cs typeface="Helvetica" panose="020B0604020202020204" pitchFamily="34" charset="0"/>
              </a:rPr>
              <a:t>During Configuration you will need to let Globus know what directories or files it can have access to </a:t>
            </a:r>
          </a:p>
        </p:txBody>
      </p:sp>
      <p:pic>
        <p:nvPicPr>
          <p:cNvPr id="8" name="Picture 7" descr="Screenshot showing configuration panel for Globus Connect Personal">
            <a:extLst>
              <a:ext uri="{FF2B5EF4-FFF2-40B4-BE49-F238E27FC236}">
                <a16:creationId xmlns:a16="http://schemas.microsoft.com/office/drawing/2014/main" id="{5582F789-6DB0-8904-DF5D-F4A69AAB7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5082" y="4206816"/>
            <a:ext cx="1708577" cy="1648274"/>
          </a:xfrm>
          <a:prstGeom prst="rect">
            <a:avLst/>
          </a:prstGeom>
        </p:spPr>
      </p:pic>
      <p:pic>
        <p:nvPicPr>
          <p:cNvPr id="10" name="Picture 9" descr="Screenshot showing configuration screen in Globus for adding filesystems">
            <a:extLst>
              <a:ext uri="{FF2B5EF4-FFF2-40B4-BE49-F238E27FC236}">
                <a16:creationId xmlns:a16="http://schemas.microsoft.com/office/drawing/2014/main" id="{61E7B072-44E6-AED7-7AB6-35D198347D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8900" y="4092780"/>
            <a:ext cx="3298018" cy="1876347"/>
          </a:xfrm>
          <a:prstGeom prst="rect">
            <a:avLst/>
          </a:prstGeom>
        </p:spPr>
      </p:pic>
      <p:cxnSp>
        <p:nvCxnSpPr>
          <p:cNvPr id="12" name="Straight Arrow Connector 11" descr="Arrow connector">
            <a:extLst>
              <a:ext uri="{FF2B5EF4-FFF2-40B4-BE49-F238E27FC236}">
                <a16:creationId xmlns:a16="http://schemas.microsoft.com/office/drawing/2014/main" id="{C1389064-2770-6E15-D3D4-5A60A71994E2}"/>
              </a:ext>
            </a:extLst>
          </p:cNvPr>
          <p:cNvCxnSpPr>
            <a:cxnSpLocks/>
          </p:cNvCxnSpPr>
          <p:nvPr/>
        </p:nvCxnSpPr>
        <p:spPr>
          <a:xfrm>
            <a:off x="4977517" y="5030953"/>
            <a:ext cx="74742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Oval 14" descr="Oval highlighting access option">
            <a:extLst>
              <a:ext uri="{FF2B5EF4-FFF2-40B4-BE49-F238E27FC236}">
                <a16:creationId xmlns:a16="http://schemas.microsoft.com/office/drawing/2014/main" id="{ED60AF82-7C82-FBEC-9C7D-51C4314BFADA}"/>
              </a:ext>
            </a:extLst>
          </p:cNvPr>
          <p:cNvSpPr/>
          <p:nvPr/>
        </p:nvSpPr>
        <p:spPr>
          <a:xfrm>
            <a:off x="7951305" y="4109258"/>
            <a:ext cx="341906" cy="32270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 descr="Arrow connector">
            <a:extLst>
              <a:ext uri="{FF2B5EF4-FFF2-40B4-BE49-F238E27FC236}">
                <a16:creationId xmlns:a16="http://schemas.microsoft.com/office/drawing/2014/main" id="{1EC29DB3-A5F9-E518-7768-FF5943C35EA0}"/>
              </a:ext>
            </a:extLst>
          </p:cNvPr>
          <p:cNvCxnSpPr>
            <a:cxnSpLocks/>
          </p:cNvCxnSpPr>
          <p:nvPr/>
        </p:nvCxnSpPr>
        <p:spPr>
          <a:xfrm flipH="1">
            <a:off x="8293211" y="3881535"/>
            <a:ext cx="1727867" cy="21105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B3966A1-D88F-F7B5-EE98-C4E72658BFA3}"/>
              </a:ext>
            </a:extLst>
          </p:cNvPr>
          <p:cNvSpPr txBox="1"/>
          <p:nvPr/>
        </p:nvSpPr>
        <p:spPr>
          <a:xfrm>
            <a:off x="9878130" y="3881535"/>
            <a:ext cx="2055018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Select the “Access” tab and add folders you want to be accessible by Globus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37037F-FD35-A892-9199-BFAB0B3C9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982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95FC9F-B5E0-83BF-4DA9-2887493F41E5}"/>
              </a:ext>
            </a:extLst>
          </p:cNvPr>
          <p:cNvSpPr txBox="1"/>
          <p:nvPr/>
        </p:nvSpPr>
        <p:spPr>
          <a:xfrm>
            <a:off x="756236" y="2721114"/>
            <a:ext cx="106795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Connecting local endpoint to CURC resources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190A28-A53C-D65C-4FCB-31818FB98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086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A227831-3AD1-3DDD-8DC3-8702CB606B66}"/>
              </a:ext>
            </a:extLst>
          </p:cNvPr>
          <p:cNvSpPr txBox="1">
            <a:spLocks/>
          </p:cNvSpPr>
          <p:nvPr/>
        </p:nvSpPr>
        <p:spPr>
          <a:xfrm>
            <a:off x="134404" y="219848"/>
            <a:ext cx="2815128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Globus</a:t>
            </a:r>
          </a:p>
        </p:txBody>
      </p:sp>
      <p:pic>
        <p:nvPicPr>
          <p:cNvPr id="6" name="Picture 5" descr="Screenshot showing Globus panel selector">
            <a:extLst>
              <a:ext uri="{FF2B5EF4-FFF2-40B4-BE49-F238E27FC236}">
                <a16:creationId xmlns:a16="http://schemas.microsoft.com/office/drawing/2014/main" id="{B2E10045-C2B2-5B63-5E51-D959DF3D9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2945" y="905132"/>
            <a:ext cx="2981132" cy="727598"/>
          </a:xfrm>
          <a:prstGeom prst="rect">
            <a:avLst/>
          </a:prstGeom>
          <a:ln>
            <a:noFill/>
          </a:ln>
        </p:spPr>
      </p:pic>
      <p:sp>
        <p:nvSpPr>
          <p:cNvPr id="7" name="Oval 6" descr="Oval highlighting double pane option">
            <a:extLst>
              <a:ext uri="{FF2B5EF4-FFF2-40B4-BE49-F238E27FC236}">
                <a16:creationId xmlns:a16="http://schemas.microsoft.com/office/drawing/2014/main" id="{635A433C-F4B3-EBF2-3263-8E92FB80C93F}"/>
              </a:ext>
            </a:extLst>
          </p:cNvPr>
          <p:cNvSpPr/>
          <p:nvPr/>
        </p:nvSpPr>
        <p:spPr>
          <a:xfrm>
            <a:off x="4225159" y="1082048"/>
            <a:ext cx="472814" cy="4184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9" name="Straight Connector 8" descr="Connector to double pane option">
            <a:extLst>
              <a:ext uri="{FF2B5EF4-FFF2-40B4-BE49-F238E27FC236}">
                <a16:creationId xmlns:a16="http://schemas.microsoft.com/office/drawing/2014/main" id="{C45DBDFB-7465-FA0E-0FC2-23CB34111F6C}"/>
              </a:ext>
            </a:extLst>
          </p:cNvPr>
          <p:cNvCxnSpPr>
            <a:cxnSpLocks/>
            <a:stCxn id="7" idx="6"/>
            <a:endCxn id="10" idx="1"/>
          </p:cNvCxnSpPr>
          <p:nvPr/>
        </p:nvCxnSpPr>
        <p:spPr>
          <a:xfrm>
            <a:off x="4697973" y="1291294"/>
            <a:ext cx="96210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BC3310E-E95B-9FD5-9519-91FC74883783}"/>
              </a:ext>
            </a:extLst>
          </p:cNvPr>
          <p:cNvSpPr txBox="1"/>
          <p:nvPr/>
        </p:nvSpPr>
        <p:spPr>
          <a:xfrm>
            <a:off x="5660081" y="968128"/>
            <a:ext cx="322027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Step 1: Select “set two pane” in the upper right corner</a:t>
            </a:r>
          </a:p>
        </p:txBody>
      </p:sp>
      <p:pic>
        <p:nvPicPr>
          <p:cNvPr id="15" name="Picture 14" descr="Screenshot showing Globus Collections dialog box">
            <a:extLst>
              <a:ext uri="{FF2B5EF4-FFF2-40B4-BE49-F238E27FC236}">
                <a16:creationId xmlns:a16="http://schemas.microsoft.com/office/drawing/2014/main" id="{3ECB5C6C-B092-9D8C-292D-0CA60B2870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82"/>
          <a:stretch/>
        </p:blipFill>
        <p:spPr>
          <a:xfrm>
            <a:off x="2361856" y="2289110"/>
            <a:ext cx="4913906" cy="1440576"/>
          </a:xfrm>
          <a:prstGeom prst="rect">
            <a:avLst/>
          </a:prstGeom>
        </p:spPr>
      </p:pic>
      <p:sp>
        <p:nvSpPr>
          <p:cNvPr id="16" name="Oval 15" descr="Oval highlighting Collection dialog bar">
            <a:extLst>
              <a:ext uri="{FF2B5EF4-FFF2-40B4-BE49-F238E27FC236}">
                <a16:creationId xmlns:a16="http://schemas.microsoft.com/office/drawing/2014/main" id="{4230594A-600F-19B6-D1CE-EC15BC49FACA}"/>
              </a:ext>
            </a:extLst>
          </p:cNvPr>
          <p:cNvSpPr/>
          <p:nvPr/>
        </p:nvSpPr>
        <p:spPr>
          <a:xfrm>
            <a:off x="2352945" y="2378342"/>
            <a:ext cx="1382920" cy="24425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 descr="Connector">
            <a:extLst>
              <a:ext uri="{FF2B5EF4-FFF2-40B4-BE49-F238E27FC236}">
                <a16:creationId xmlns:a16="http://schemas.microsoft.com/office/drawing/2014/main" id="{93C119AD-4A0F-AA65-5C69-4CAF5218505F}"/>
              </a:ext>
            </a:extLst>
          </p:cNvPr>
          <p:cNvCxnSpPr>
            <a:cxnSpLocks/>
            <a:stCxn id="16" idx="6"/>
            <a:endCxn id="20" idx="1"/>
          </p:cNvCxnSpPr>
          <p:nvPr/>
        </p:nvCxnSpPr>
        <p:spPr>
          <a:xfrm>
            <a:off x="3735865" y="2500468"/>
            <a:ext cx="422281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E9500CD-2D3C-B3B1-4F15-B8003C39B1FB}"/>
              </a:ext>
            </a:extLst>
          </p:cNvPr>
          <p:cNvSpPr txBox="1"/>
          <p:nvPr/>
        </p:nvSpPr>
        <p:spPr>
          <a:xfrm>
            <a:off x="7958682" y="2177302"/>
            <a:ext cx="2560317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Step 2: In the left pane click the search bar</a:t>
            </a:r>
          </a:p>
        </p:txBody>
      </p:sp>
      <p:pic>
        <p:nvPicPr>
          <p:cNvPr id="30" name="Picture 29" descr="Screenshot showing how to find &quot;CU Boulder Research Computing&quot; endpoint in Globus">
            <a:extLst>
              <a:ext uri="{FF2B5EF4-FFF2-40B4-BE49-F238E27FC236}">
                <a16:creationId xmlns:a16="http://schemas.microsoft.com/office/drawing/2014/main" id="{6432E617-F6BF-E4CF-D01F-6CDD96EFE9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1856" y="4297886"/>
            <a:ext cx="4729353" cy="1722012"/>
          </a:xfrm>
          <a:prstGeom prst="rect">
            <a:avLst/>
          </a:prstGeom>
        </p:spPr>
      </p:pic>
      <p:sp>
        <p:nvSpPr>
          <p:cNvPr id="31" name="Oval 30" descr="Oval highlighting CU Boulder Research Computing collection">
            <a:extLst>
              <a:ext uri="{FF2B5EF4-FFF2-40B4-BE49-F238E27FC236}">
                <a16:creationId xmlns:a16="http://schemas.microsoft.com/office/drawing/2014/main" id="{B18897DF-DD88-4706-55CC-773D23215800}"/>
              </a:ext>
            </a:extLst>
          </p:cNvPr>
          <p:cNvSpPr/>
          <p:nvPr/>
        </p:nvSpPr>
        <p:spPr>
          <a:xfrm>
            <a:off x="2418211" y="4260294"/>
            <a:ext cx="3043671" cy="65803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 descr="Oval emphasizing use of DTN23 version of CU Boulder collection">
            <a:extLst>
              <a:ext uri="{FF2B5EF4-FFF2-40B4-BE49-F238E27FC236}">
                <a16:creationId xmlns:a16="http://schemas.microsoft.com/office/drawing/2014/main" id="{3753D01C-2304-3243-5CFA-05DE7610F48F}"/>
              </a:ext>
            </a:extLst>
          </p:cNvPr>
          <p:cNvSpPr/>
          <p:nvPr/>
        </p:nvSpPr>
        <p:spPr>
          <a:xfrm>
            <a:off x="4968621" y="5158892"/>
            <a:ext cx="2122588" cy="42807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3" name="Straight Connector 32" descr="connector">
            <a:extLst>
              <a:ext uri="{FF2B5EF4-FFF2-40B4-BE49-F238E27FC236}">
                <a16:creationId xmlns:a16="http://schemas.microsoft.com/office/drawing/2014/main" id="{572F869D-777B-9130-B72E-1857F10D0F33}"/>
              </a:ext>
            </a:extLst>
          </p:cNvPr>
          <p:cNvCxnSpPr>
            <a:cxnSpLocks/>
            <a:stCxn id="31" idx="6"/>
            <a:endCxn id="36" idx="1"/>
          </p:cNvCxnSpPr>
          <p:nvPr/>
        </p:nvCxnSpPr>
        <p:spPr>
          <a:xfrm flipV="1">
            <a:off x="5461882" y="4583460"/>
            <a:ext cx="2784372" cy="58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1B902185-7965-D0E6-B52F-6336B383AAB6}"/>
              </a:ext>
            </a:extLst>
          </p:cNvPr>
          <p:cNvSpPr txBox="1"/>
          <p:nvPr/>
        </p:nvSpPr>
        <p:spPr>
          <a:xfrm>
            <a:off x="8246254" y="4260294"/>
            <a:ext cx="310754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Step 3: Search “CU Boulder Research Computing”</a:t>
            </a:r>
          </a:p>
        </p:txBody>
      </p:sp>
      <p:cxnSp>
        <p:nvCxnSpPr>
          <p:cNvPr id="44" name="Straight Connector 43" descr="Connector">
            <a:extLst>
              <a:ext uri="{FF2B5EF4-FFF2-40B4-BE49-F238E27FC236}">
                <a16:creationId xmlns:a16="http://schemas.microsoft.com/office/drawing/2014/main" id="{8BAD56D1-5E24-C8BF-3374-FDE7C1898BF2}"/>
              </a:ext>
            </a:extLst>
          </p:cNvPr>
          <p:cNvCxnSpPr>
            <a:cxnSpLocks/>
            <a:stCxn id="32" idx="6"/>
            <a:endCxn id="47" idx="1"/>
          </p:cNvCxnSpPr>
          <p:nvPr/>
        </p:nvCxnSpPr>
        <p:spPr>
          <a:xfrm flipV="1">
            <a:off x="7091209" y="5372930"/>
            <a:ext cx="1052992" cy="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7F73CC05-9CEB-E8DC-7EE4-2F1D2BEA7D37}"/>
              </a:ext>
            </a:extLst>
          </p:cNvPr>
          <p:cNvSpPr txBox="1"/>
          <p:nvPr/>
        </p:nvSpPr>
        <p:spPr>
          <a:xfrm>
            <a:off x="8144201" y="5049764"/>
            <a:ext cx="247012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Make sure you are using DTN23!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4B3FDE-A0A2-226B-552B-74943AD2A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8016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8594EEB-81DC-7282-F3E5-7ECEBA0BF370}"/>
              </a:ext>
            </a:extLst>
          </p:cNvPr>
          <p:cNvSpPr txBox="1">
            <a:spLocks/>
          </p:cNvSpPr>
          <p:nvPr/>
        </p:nvSpPr>
        <p:spPr>
          <a:xfrm>
            <a:off x="134404" y="219848"/>
            <a:ext cx="2815128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Globus</a:t>
            </a:r>
          </a:p>
        </p:txBody>
      </p:sp>
      <p:pic>
        <p:nvPicPr>
          <p:cNvPr id="6" name="Picture 5" descr="Oval highlighting search function">
            <a:extLst>
              <a:ext uri="{FF2B5EF4-FFF2-40B4-BE49-F238E27FC236}">
                <a16:creationId xmlns:a16="http://schemas.microsoft.com/office/drawing/2014/main" id="{C235813E-5E43-5949-A221-0BC96538D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264" y="1374692"/>
            <a:ext cx="5997492" cy="796127"/>
          </a:xfrm>
          <a:prstGeom prst="rect">
            <a:avLst/>
          </a:prstGeom>
          <a:ln>
            <a:noFill/>
          </a:ln>
        </p:spPr>
      </p:pic>
      <p:sp>
        <p:nvSpPr>
          <p:cNvPr id="7" name="Oval 6" descr="Oval highlighting &quot;search&quot; function">
            <a:extLst>
              <a:ext uri="{FF2B5EF4-FFF2-40B4-BE49-F238E27FC236}">
                <a16:creationId xmlns:a16="http://schemas.microsoft.com/office/drawing/2014/main" id="{08EF2C4F-B22A-D579-C19C-C642D24CF63A}"/>
              </a:ext>
            </a:extLst>
          </p:cNvPr>
          <p:cNvSpPr/>
          <p:nvPr/>
        </p:nvSpPr>
        <p:spPr>
          <a:xfrm>
            <a:off x="1346788" y="1457518"/>
            <a:ext cx="942526" cy="4184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" name="Straight Connector 7" descr="Screenshot showing Globus Collections dialog box">
            <a:extLst>
              <a:ext uri="{FF2B5EF4-FFF2-40B4-BE49-F238E27FC236}">
                <a16:creationId xmlns:a16="http://schemas.microsoft.com/office/drawing/2014/main" id="{38C2B425-DA19-A961-43F0-09E22DED0B96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2289314" y="1666764"/>
            <a:ext cx="578854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F4AA190-D915-FB14-7987-D2A36084302E}"/>
              </a:ext>
            </a:extLst>
          </p:cNvPr>
          <p:cNvSpPr txBox="1"/>
          <p:nvPr/>
        </p:nvSpPr>
        <p:spPr>
          <a:xfrm>
            <a:off x="8246254" y="1343598"/>
            <a:ext cx="310754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Step 4: In the right pane, click on “Search”</a:t>
            </a:r>
          </a:p>
        </p:txBody>
      </p:sp>
      <p:pic>
        <p:nvPicPr>
          <p:cNvPr id="17" name="Picture 16" descr="Screenshot showing Globus &quot;Your collections&quot; tab">
            <a:extLst>
              <a:ext uri="{FF2B5EF4-FFF2-40B4-BE49-F238E27FC236}">
                <a16:creationId xmlns:a16="http://schemas.microsoft.com/office/drawing/2014/main" id="{FB6C5242-1109-D24F-BC9A-28F9D4134F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8264" y="2832630"/>
            <a:ext cx="4874868" cy="2361139"/>
          </a:xfrm>
          <a:prstGeom prst="rect">
            <a:avLst/>
          </a:prstGeom>
          <a:ln>
            <a:noFill/>
          </a:ln>
        </p:spPr>
      </p:pic>
      <p:sp>
        <p:nvSpPr>
          <p:cNvPr id="18" name="Oval 17" descr="Oval highlighting &quot;Hour collections option">
            <a:extLst>
              <a:ext uri="{FF2B5EF4-FFF2-40B4-BE49-F238E27FC236}">
                <a16:creationId xmlns:a16="http://schemas.microsoft.com/office/drawing/2014/main" id="{8E483B2D-1D93-FE26-0523-3CA4D92B3761}"/>
              </a:ext>
            </a:extLst>
          </p:cNvPr>
          <p:cNvSpPr/>
          <p:nvPr/>
        </p:nvSpPr>
        <p:spPr>
          <a:xfrm>
            <a:off x="3275275" y="3697007"/>
            <a:ext cx="1327867" cy="4184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9" name="Straight Connector 18" descr="Connector to your collections option">
            <a:extLst>
              <a:ext uri="{FF2B5EF4-FFF2-40B4-BE49-F238E27FC236}">
                <a16:creationId xmlns:a16="http://schemas.microsoft.com/office/drawing/2014/main" id="{4530D5CA-740B-2206-5D60-D28CB563DD3B}"/>
              </a:ext>
            </a:extLst>
          </p:cNvPr>
          <p:cNvCxnSpPr>
            <a:cxnSpLocks/>
            <a:stCxn id="18" idx="6"/>
            <a:endCxn id="22" idx="1"/>
          </p:cNvCxnSpPr>
          <p:nvPr/>
        </p:nvCxnSpPr>
        <p:spPr>
          <a:xfrm>
            <a:off x="4603142" y="3906253"/>
            <a:ext cx="215701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37E66DB-4ABC-17B1-F3F2-1CA4AD52C14C}"/>
              </a:ext>
            </a:extLst>
          </p:cNvPr>
          <p:cNvSpPr txBox="1"/>
          <p:nvPr/>
        </p:nvSpPr>
        <p:spPr>
          <a:xfrm>
            <a:off x="6760153" y="3583087"/>
            <a:ext cx="310754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Step 5: Select the “Your Collections” tab</a:t>
            </a:r>
          </a:p>
        </p:txBody>
      </p:sp>
      <p:sp>
        <p:nvSpPr>
          <p:cNvPr id="24" name="Oval 23" descr="Oval highlighting your personal collection">
            <a:extLst>
              <a:ext uri="{FF2B5EF4-FFF2-40B4-BE49-F238E27FC236}">
                <a16:creationId xmlns:a16="http://schemas.microsoft.com/office/drawing/2014/main" id="{BCB91D14-9F10-716D-3511-505B9B922A23}"/>
              </a:ext>
            </a:extLst>
          </p:cNvPr>
          <p:cNvSpPr/>
          <p:nvPr/>
        </p:nvSpPr>
        <p:spPr>
          <a:xfrm>
            <a:off x="1313879" y="4754944"/>
            <a:ext cx="1746711" cy="4184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5" name="Straight Connector 24" descr="Connector to your personal collection name">
            <a:extLst>
              <a:ext uri="{FF2B5EF4-FFF2-40B4-BE49-F238E27FC236}">
                <a16:creationId xmlns:a16="http://schemas.microsoft.com/office/drawing/2014/main" id="{4ED42C0E-59F7-22A0-9A24-BA155D3CF1B3}"/>
              </a:ext>
            </a:extLst>
          </p:cNvPr>
          <p:cNvCxnSpPr>
            <a:cxnSpLocks/>
            <a:stCxn id="24" idx="6"/>
            <a:endCxn id="28" idx="1"/>
          </p:cNvCxnSpPr>
          <p:nvPr/>
        </p:nvCxnSpPr>
        <p:spPr>
          <a:xfrm>
            <a:off x="3060590" y="4964190"/>
            <a:ext cx="2122998" cy="27617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F06155C-EE7A-3101-6BC8-AC28C1897468}"/>
              </a:ext>
            </a:extLst>
          </p:cNvPr>
          <p:cNvSpPr txBox="1"/>
          <p:nvPr/>
        </p:nvSpPr>
        <p:spPr>
          <a:xfrm>
            <a:off x="5183588" y="4640200"/>
            <a:ext cx="3107546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Step 6: Click the collection name that </a:t>
            </a:r>
            <a:r>
              <a:rPr lang="en-US" b="1" u="sng" dirty="0"/>
              <a:t>you</a:t>
            </a:r>
            <a:r>
              <a:rPr lang="en-US" dirty="0"/>
              <a:t> chose when you created your local Globus endpoint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839907-9823-B1F1-D42D-AFE3E01C0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/>
          <a:p>
            <a:fld id="{DD321DBF-325B-3546-BAAF-4F6E3B3181FF}" type="slidenum">
              <a:rPr lang="en-US" smtClean="0">
                <a:solidFill>
                  <a:schemeClr val="tx1"/>
                </a:solidFill>
              </a:rPr>
              <a:t>19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4537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865" y="6356350"/>
            <a:ext cx="2743200" cy="365125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645715" y="2576842"/>
            <a:ext cx="7010400" cy="170431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34275" rIns="68569" bIns="34275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5000"/>
              </a:lnSpc>
              <a:spcBef>
                <a:spcPts val="600"/>
              </a:spcBef>
              <a:buSzPts val="2500"/>
              <a:buNone/>
            </a:pPr>
            <a:r>
              <a:rPr lang="en-US" sz="2400" b="1" dirty="0">
                <a:ea typeface="Arial"/>
                <a:cs typeface="Arial"/>
              </a:rPr>
              <a:t>Website: </a:t>
            </a:r>
            <a:r>
              <a:rPr lang="en-US" sz="2400" u="sng" dirty="0">
                <a:solidFill>
                  <a:schemeClr val="hlink"/>
                </a:solidFill>
                <a:ea typeface="Arial"/>
                <a:cs typeface="Arial"/>
                <a:hlinkClick r:id="rId3"/>
              </a:rPr>
              <a:t>www.rc.colorado.edu</a:t>
            </a:r>
            <a:endParaRPr lang="en-US" sz="2400" dirty="0">
              <a:solidFill>
                <a:schemeClr val="hlink"/>
              </a:solidFill>
              <a:ea typeface="Arial"/>
              <a:cs typeface="Arial"/>
            </a:endParaRPr>
          </a:p>
          <a:p>
            <a:pPr marL="0" indent="0">
              <a:lnSpc>
                <a:spcPct val="125000"/>
              </a:lnSpc>
              <a:spcBef>
                <a:spcPts val="600"/>
              </a:spcBef>
              <a:buSzPts val="2500"/>
              <a:buNone/>
            </a:pPr>
            <a:r>
              <a:rPr lang="en-US" sz="2400" b="1" dirty="0">
                <a:ea typeface="Arial"/>
                <a:cs typeface="Arial"/>
              </a:rPr>
              <a:t>Documentation:</a:t>
            </a:r>
            <a:r>
              <a:rPr lang="en-US" sz="2400" dirty="0">
                <a:ea typeface="Arial"/>
                <a:cs typeface="Arial"/>
              </a:rPr>
              <a:t> </a:t>
            </a:r>
            <a:r>
              <a:rPr lang="en-US" sz="2400" dirty="0">
                <a:ea typeface="Arial"/>
                <a:cs typeface="Arial"/>
                <a:hlinkClick r:id="rId4"/>
              </a:rPr>
              <a:t>https://curc.readthedocs.io</a:t>
            </a:r>
            <a:r>
              <a:rPr lang="en-US" sz="2400" dirty="0">
                <a:ea typeface="Arial"/>
                <a:cs typeface="Arial"/>
              </a:rPr>
              <a:t> </a:t>
            </a:r>
          </a:p>
          <a:p>
            <a:pPr marL="0" indent="0">
              <a:lnSpc>
                <a:spcPct val="125000"/>
              </a:lnSpc>
              <a:spcBef>
                <a:spcPts val="600"/>
              </a:spcBef>
              <a:buSzPts val="2500"/>
              <a:buNone/>
            </a:pPr>
            <a:r>
              <a:rPr lang="en-US" sz="2400" b="1" dirty="0">
                <a:ea typeface="Arial"/>
                <a:cs typeface="Arial"/>
              </a:rPr>
              <a:t>Helpdesk:</a:t>
            </a:r>
            <a:r>
              <a:rPr lang="en-US" sz="2400" dirty="0">
                <a:ea typeface="Arial"/>
                <a:cs typeface="Arial"/>
              </a:rPr>
              <a:t> </a:t>
            </a:r>
            <a:r>
              <a:rPr lang="en-US" sz="2400" u="sng" dirty="0">
                <a:solidFill>
                  <a:schemeClr val="hlink"/>
                </a:solidFill>
                <a:ea typeface="Arial"/>
                <a:cs typeface="Arial"/>
                <a:hlinkClick r:id="rId5"/>
              </a:rPr>
              <a:t>rc-help@colorado.edu</a:t>
            </a:r>
            <a:endParaRPr lang="en-US" sz="2400" u="sng" dirty="0">
              <a:solidFill>
                <a:schemeClr val="hlink"/>
              </a:solidFill>
              <a:ea typeface="Arial"/>
              <a:cs typeface="Arial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EEE983C-BF7D-9FDC-C0C2-904D80A68007}"/>
              </a:ext>
            </a:extLst>
          </p:cNvPr>
          <p:cNvGrpSpPr/>
          <p:nvPr/>
        </p:nvGrpSpPr>
        <p:grpSpPr>
          <a:xfrm>
            <a:off x="7565968" y="2331720"/>
            <a:ext cx="3931920" cy="2194560"/>
            <a:chOff x="2734356" y="510892"/>
            <a:chExt cx="3931920" cy="2194560"/>
          </a:xfrm>
        </p:grpSpPr>
        <p:pic>
          <p:nvPicPr>
            <p:cNvPr id="9" name="Picture 8" descr="A black and gold logo&#10;&#10;Description automatically generated">
              <a:extLst>
                <a:ext uri="{FF2B5EF4-FFF2-40B4-BE49-F238E27FC236}">
                  <a16:creationId xmlns:a16="http://schemas.microsoft.com/office/drawing/2014/main" id="{7FB1F572-2B82-EC63-473F-35770E4BD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14649" y="693772"/>
              <a:ext cx="3571335" cy="1828800"/>
            </a:xfrm>
            <a:prstGeom prst="rect">
              <a:avLst/>
            </a:prstGeom>
          </p:spPr>
        </p:pic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4D607CAF-4F62-005D-FDF3-5BB59B1A5EF9}"/>
                </a:ext>
              </a:extLst>
            </p:cNvPr>
            <p:cNvSpPr/>
            <p:nvPr/>
          </p:nvSpPr>
          <p:spPr>
            <a:xfrm>
              <a:off x="2734356" y="510892"/>
              <a:ext cx="3931920" cy="2194560"/>
            </a:xfrm>
            <a:prstGeom prst="roundRect">
              <a:avLst>
                <a:gd name="adj" fmla="val 8994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CE29C41-6B27-6F60-8168-62581B12D518}"/>
              </a:ext>
            </a:extLst>
          </p:cNvPr>
          <p:cNvSpPr txBox="1">
            <a:spLocks/>
          </p:cNvSpPr>
          <p:nvPr/>
        </p:nvSpPr>
        <p:spPr>
          <a:xfrm>
            <a:off x="8847117" y="632460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A7983A4-F384-C340-9CB2-175593F0E4F5}" type="slidenum">
              <a:rPr lang="en-US"/>
              <a:pPr/>
              <a:t>2</a:t>
            </a:fld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0A8D5-78D0-45DC-A1A9-B38B955BA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095" y="365125"/>
            <a:ext cx="10936705" cy="1325563"/>
          </a:xfrm>
        </p:spPr>
        <p:txBody>
          <a:bodyPr/>
          <a:lstStyle/>
          <a:p>
            <a:r>
              <a:rPr lang="en-US" dirty="0"/>
              <a:t>Advanced topic: Globus Shared Endpoints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7D284-E949-488F-AEA2-34685743F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7337"/>
            <a:ext cx="10515600" cy="435133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Globus offers ‘shared endpoints’, which allow you to share your data with external collaborators (i.e. you can share data with people who don't have CURC accounts)</a:t>
            </a:r>
          </a:p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CURC provides this capability, however, it is only available for </a:t>
            </a:r>
            <a:r>
              <a:rPr lang="en-US" u="sng" dirty="0" err="1">
                <a:latin typeface="Helvetica" panose="020B0604020202020204" pitchFamily="34" charset="0"/>
                <a:cs typeface="Helvetica" panose="020B0604020202020204" pitchFamily="34" charset="0"/>
              </a:rPr>
              <a:t>PetaLibrary</a:t>
            </a:r>
            <a:r>
              <a:rPr lang="en-US" u="sng" dirty="0">
                <a:latin typeface="Helvetica" panose="020B0604020202020204" pitchFamily="34" charset="0"/>
                <a:cs typeface="Helvetica" panose="020B0604020202020204" pitchFamily="34" charset="0"/>
              </a:rPr>
              <a:t> customers</a:t>
            </a:r>
          </a:p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Shared Endpoints generate a shared collection that can be accessed with a link</a:t>
            </a:r>
          </a:p>
          <a:p>
            <a:pPr lvl="1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For an example, see </a:t>
            </a:r>
            <a:r>
              <a:rPr lang="en-US" b="0" i="0" u="none" strike="noStrike" dirty="0">
                <a:effectLst/>
                <a:latin typeface="Helvetica" panose="020B0604020202020204" pitchFamily="34" charset="0"/>
                <a:cs typeface="Helvetica" panose="020B0604020202020204" pitchFamily="34" charset="0"/>
                <a:hlinkClick r:id="rId2"/>
              </a:rPr>
              <a:t>https://scholar.colorado.edu/concern/datasets/9593tw13k</a:t>
            </a: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lvl="1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You can assign various permissions to specific users or all users within Globus</a:t>
            </a:r>
          </a:p>
          <a:p>
            <a:pPr lvl="1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More information is provided at 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  <a:hlinkClick r:id="rId3"/>
              </a:rPr>
              <a:t>https://docs.globus.org/how-to/share-files/</a:t>
            </a: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indent="0">
              <a:buNone/>
            </a:pP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23A06D-BFE0-FCEE-3B87-B5F9739EA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0045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DF4B-7AA2-8B40-8162-39DDF5CC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what we have covered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144B-C67C-3C4C-B875-C74D09C2E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Ways to access your data </a:t>
            </a:r>
          </a:p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Filesystem structure of CURC resources</a:t>
            </a:r>
          </a:p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Data transfer using Globus </a:t>
            </a:r>
          </a:p>
          <a:p>
            <a:pPr lvl="1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Web-based interface</a:t>
            </a:r>
          </a:p>
          <a:p>
            <a:pPr lvl="1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Local Globus endpoint</a:t>
            </a:r>
          </a:p>
          <a:p>
            <a:pPr lvl="1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Connecting local and CURC endpoints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196DEF-73D7-8659-A5AF-B02403DF6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2756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10332525" y="6344475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136" name="Google Shape;136;p19"/>
          <p:cNvSpPr txBox="1"/>
          <p:nvPr/>
        </p:nvSpPr>
        <p:spPr>
          <a:xfrm>
            <a:off x="4661461" y="4708023"/>
            <a:ext cx="3359418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Helvetica Neue"/>
                <a:ea typeface="Helvetica Neue"/>
                <a:cs typeface="Helvetica Neue"/>
                <a:sym typeface="Helvetica Neue"/>
              </a:rPr>
              <a:t>Any Questions</a:t>
            </a:r>
            <a:endParaRPr sz="3200" b="1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" name="Graphic 4" descr="Questions with solid fill">
            <a:extLst>
              <a:ext uri="{FF2B5EF4-FFF2-40B4-BE49-F238E27FC236}">
                <a16:creationId xmlns:a16="http://schemas.microsoft.com/office/drawing/2014/main" id="{81316737-E39C-896D-10BE-E6C435DF93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83770" y="931762"/>
            <a:ext cx="41148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DF4B-7AA2-8B40-8162-39DDF5CC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144B-C67C-3C4C-B875-C74D09C2E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Ways to access your data </a:t>
            </a:r>
          </a:p>
          <a:p>
            <a:r>
              <a:rPr lang="en-US" dirty="0">
                <a:latin typeface="Helvetica"/>
                <a:cs typeface="Helvetica"/>
              </a:rPr>
              <a:t>Filesystem structure of CURC resources</a:t>
            </a:r>
          </a:p>
          <a:p>
            <a:r>
              <a:rPr lang="en-US" dirty="0">
                <a:latin typeface="Helvetica"/>
                <a:cs typeface="Helvetica"/>
              </a:rPr>
              <a:t>Data transfer with OnDemand “Files” application</a:t>
            </a:r>
          </a:p>
          <a:p>
            <a:r>
              <a:rPr lang="en-US" dirty="0">
                <a:latin typeface="Helvetica"/>
                <a:cs typeface="Helvetica"/>
              </a:rPr>
              <a:t>Data transfer using </a:t>
            </a:r>
            <a:r>
              <a:rPr lang="en-US" dirty="0"/>
              <a:t>Globus </a:t>
            </a:r>
          </a:p>
          <a:p>
            <a:pPr lvl="1"/>
            <a:r>
              <a:rPr lang="en-US" dirty="0"/>
              <a:t>Web-based interface</a:t>
            </a:r>
          </a:p>
          <a:p>
            <a:pPr lvl="1"/>
            <a:r>
              <a:rPr lang="en-US" dirty="0"/>
              <a:t>Local Globus endpoint</a:t>
            </a:r>
          </a:p>
          <a:p>
            <a:pPr lvl="1"/>
            <a:r>
              <a:rPr lang="en-US" dirty="0"/>
              <a:t>Connecting local and CURC endpoints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9C143E-2185-2D04-04E1-0531FE765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6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F84C5-1179-4A50-B25E-2BB815B1F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91191" cy="1325563"/>
          </a:xfrm>
        </p:spPr>
        <p:txBody>
          <a:bodyPr>
            <a:normAutofit/>
          </a:bodyPr>
          <a:lstStyle/>
          <a:p>
            <a:r>
              <a:rPr lang="en-US" dirty="0"/>
              <a:t>Accessing Data on CURC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E6E6E-17BA-4852-8E41-9AC551E5B1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0"/>
            <a:ext cx="10515600" cy="4145279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600" dirty="0"/>
              <a:t>When you use CURC resources the data is not on your local machine.</a:t>
            </a:r>
          </a:p>
          <a:p>
            <a:r>
              <a:rPr lang="en-US" sz="2600" dirty="0"/>
              <a:t>Ways to access/transfer the data from/to your local machine:</a:t>
            </a:r>
          </a:p>
          <a:p>
            <a:endParaRPr lang="en-US" sz="2600" dirty="0"/>
          </a:p>
          <a:p>
            <a:pPr lvl="1"/>
            <a:r>
              <a:rPr lang="en-US" sz="2600" dirty="0"/>
              <a:t>Command line (a variety of tools – we won’t cover today)</a:t>
            </a:r>
          </a:p>
          <a:p>
            <a:pPr lvl="2"/>
            <a:r>
              <a:rPr lang="en-US" sz="2200" dirty="0">
                <a:hlinkClick r:id="rId3"/>
              </a:rPr>
              <a:t>https://curc.readthedocs.io/en/latest/compute/data-transfer.html</a:t>
            </a:r>
            <a:r>
              <a:rPr lang="en-US" sz="2200" dirty="0"/>
              <a:t> </a:t>
            </a:r>
          </a:p>
          <a:p>
            <a:pPr lvl="2"/>
            <a:endParaRPr lang="en-US" sz="2200" dirty="0"/>
          </a:p>
          <a:p>
            <a:pPr lvl="1"/>
            <a:r>
              <a:rPr lang="en-US" sz="2600" b="1" u="sng" dirty="0"/>
              <a:t>Open OnDemand (straightforward GUI) – files &lt; 1 GB</a:t>
            </a:r>
          </a:p>
          <a:p>
            <a:pPr lvl="1"/>
            <a:endParaRPr lang="en-US" sz="2600" b="1" u="sng" dirty="0"/>
          </a:p>
          <a:p>
            <a:pPr lvl="1"/>
            <a:r>
              <a:rPr lang="en-US" sz="2600" b="1" u="sng" dirty="0"/>
              <a:t>Globus (GUI with some set up required) – any file size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20554E-ABEF-083A-2E29-2CC0E3DF5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69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3D034A-83B9-CF86-B1F0-43A0085583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B7E10-ADB8-52F4-2512-A20C373E1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Filesystem Structure</a:t>
            </a:r>
          </a:p>
        </p:txBody>
      </p:sp>
      <p:graphicFrame>
        <p:nvGraphicFramePr>
          <p:cNvPr id="7" name="Google Shape;722;p57" descr="Table showing your personal filesystems on CURC">
            <a:extLst>
              <a:ext uri="{FF2B5EF4-FFF2-40B4-BE49-F238E27FC236}">
                <a16:creationId xmlns:a16="http://schemas.microsoft.com/office/drawing/2014/main" id="{436AF304-1E40-D827-9515-309F31EDF6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898102"/>
              </p:ext>
            </p:extLst>
          </p:nvPr>
        </p:nvGraphicFramePr>
        <p:xfrm>
          <a:off x="859125" y="1690830"/>
          <a:ext cx="10519192" cy="3469567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162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70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93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/home (2GB)</a:t>
                      </a:r>
                      <a:endParaRPr sz="2400" b="1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b="1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b="1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8542"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Small important data 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Backed up frequently </a:t>
                      </a:r>
                      <a:endParaRPr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sharing files or job output</a:t>
                      </a:r>
                      <a:endParaRPr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143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None/>
                      </a:pPr>
                      <a:endParaRPr sz="18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endParaRPr sz="12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66C4E1-9155-176A-CECB-32C3E4C03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95C713-0DA3-7C2E-3445-07AC88522A94}"/>
              </a:ext>
            </a:extLst>
          </p:cNvPr>
          <p:cNvSpPr txBox="1"/>
          <p:nvPr/>
        </p:nvSpPr>
        <p:spPr>
          <a:xfrm>
            <a:off x="622768" y="5423766"/>
            <a:ext cx="10755549" cy="710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PetaLibrary</a:t>
            </a:r>
            <a:r>
              <a:rPr lang="en-US" sz="20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is also available via Globus! </a:t>
            </a:r>
          </a:p>
          <a:p>
            <a:pPr marL="457200" lvl="0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Filesystem documentation: </a:t>
            </a:r>
            <a:r>
              <a:rPr lang="en-US" sz="20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https://curc.readthedocs.io/en/latest/compute/filesystems.html</a:t>
            </a:r>
            <a:r>
              <a:rPr lang="en-US" sz="20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94014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CE7945-548C-2156-A53B-3F926E02A3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6F05F-D7AF-498F-88D1-36E8D67E5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Filesystem Structure</a:t>
            </a:r>
          </a:p>
        </p:txBody>
      </p:sp>
      <p:graphicFrame>
        <p:nvGraphicFramePr>
          <p:cNvPr id="7" name="Google Shape;722;p57" descr="Table showing your personal filesystems on CURC">
            <a:extLst>
              <a:ext uri="{FF2B5EF4-FFF2-40B4-BE49-F238E27FC236}">
                <a16:creationId xmlns:a16="http://schemas.microsoft.com/office/drawing/2014/main" id="{6B995F1B-5663-388A-6D81-82B644AC40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90126339"/>
              </p:ext>
            </p:extLst>
          </p:nvPr>
        </p:nvGraphicFramePr>
        <p:xfrm>
          <a:off x="859125" y="1690830"/>
          <a:ext cx="10519192" cy="3469567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162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70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93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/home (2GB)</a:t>
                      </a:r>
                      <a:endParaRPr sz="2400" b="1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/projects (250GB)</a:t>
                      </a:r>
                      <a:endParaRPr sz="2400" b="1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b="1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8542"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Small important data 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Backed up frequently </a:t>
                      </a:r>
                      <a:endParaRPr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sharing files or job output</a:t>
                      </a:r>
                      <a:endParaRPr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Medium sized important data</a:t>
                      </a:r>
                      <a:endParaRPr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Software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Can be shared with others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Backed up, but less frequently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endParaRPr lang="en-US"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job output</a:t>
                      </a:r>
                      <a:endParaRPr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143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None/>
                      </a:pPr>
                      <a:endParaRPr sz="12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BDDE90-7CBD-A4B3-2594-1371368DD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27F232-BBDA-83B2-B776-329F52C74928}"/>
              </a:ext>
            </a:extLst>
          </p:cNvPr>
          <p:cNvSpPr txBox="1"/>
          <p:nvPr/>
        </p:nvSpPr>
        <p:spPr>
          <a:xfrm>
            <a:off x="622768" y="5423766"/>
            <a:ext cx="10755549" cy="710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PetaLibrary</a:t>
            </a:r>
            <a:r>
              <a:rPr lang="en-US" sz="20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is also available via Globus! </a:t>
            </a:r>
          </a:p>
          <a:p>
            <a:pPr marL="457200" lvl="0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Filesystem documentation: </a:t>
            </a:r>
            <a:r>
              <a:rPr lang="en-US" sz="20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https://curc.readthedocs.io/en/latest/compute/filesystems.html</a:t>
            </a:r>
            <a:r>
              <a:rPr lang="en-US" sz="20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52698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B7D9E6-A80B-D4DD-2DF9-E82D527217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EC6FF-C9CE-5E1B-9718-17C3BED7F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Filesystem Structure</a:t>
            </a:r>
          </a:p>
        </p:txBody>
      </p:sp>
      <p:graphicFrame>
        <p:nvGraphicFramePr>
          <p:cNvPr id="7" name="Google Shape;722;p57" descr="Table showing your personal filesystems on CURC">
            <a:extLst>
              <a:ext uri="{FF2B5EF4-FFF2-40B4-BE49-F238E27FC236}">
                <a16:creationId xmlns:a16="http://schemas.microsoft.com/office/drawing/2014/main" id="{A2341EAB-A7C8-15CC-C586-5E38F67EC4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06012187"/>
              </p:ext>
            </p:extLst>
          </p:nvPr>
        </p:nvGraphicFramePr>
        <p:xfrm>
          <a:off x="859125" y="1690830"/>
          <a:ext cx="10519192" cy="3494027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162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70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93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/home (2GB)</a:t>
                      </a:r>
                      <a:endParaRPr sz="2400" b="1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/projects (250GB)</a:t>
                      </a:r>
                      <a:endParaRPr sz="2400" b="1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/scratch/alpine (10TB)</a:t>
                      </a:r>
                      <a:endParaRPr sz="2400" b="1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8542"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Small important data 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Backed up frequently </a:t>
                      </a:r>
                      <a:endParaRPr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sharing files or job output</a:t>
                      </a:r>
                      <a:endParaRPr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Medium sized important data</a:t>
                      </a:r>
                      <a:endParaRPr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Software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Can be shared with others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Backed up, but less frequently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endParaRPr lang="en-US"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job output</a:t>
                      </a:r>
                      <a:endParaRPr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Large data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Can be shared with others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Fast Data transfer to compute nodes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endParaRPr lang="en-US" sz="20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backed up!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Purged after 90 days!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endParaRPr sz="1200" dirty="0">
                        <a:solidFill>
                          <a:schemeClr val="tx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A75FDB-CCC6-1CA5-A4BE-5C8F6E745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5BAB95-9D20-D86D-51F6-5C835923C943}"/>
              </a:ext>
            </a:extLst>
          </p:cNvPr>
          <p:cNvSpPr txBox="1"/>
          <p:nvPr/>
        </p:nvSpPr>
        <p:spPr>
          <a:xfrm>
            <a:off x="622768" y="5423766"/>
            <a:ext cx="10755549" cy="710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PetaLibrary</a:t>
            </a:r>
            <a:r>
              <a:rPr lang="en-US" sz="20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is also available via Globus! </a:t>
            </a:r>
          </a:p>
          <a:p>
            <a:pPr marL="457200" lvl="0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Filesystem documentation: </a:t>
            </a:r>
            <a:r>
              <a:rPr lang="en-US" sz="20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https://curc.readthedocs.io/en/latest/compute/filesystems.html</a:t>
            </a:r>
            <a:r>
              <a:rPr lang="en-US" sz="20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86168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62652-757C-4D90-9BCE-43812E79B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 option - Open OnDemand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940A2-46DB-40F4-A4EC-581CA99A7C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15567"/>
            <a:ext cx="10515600" cy="3754437"/>
          </a:xfrm>
        </p:spPr>
        <p:txBody>
          <a:bodyPr/>
          <a:lstStyle/>
          <a:p>
            <a:r>
              <a:rPr lang="en-US" dirty="0"/>
              <a:t>No command line required!</a:t>
            </a:r>
          </a:p>
          <a:p>
            <a:pPr lvl="1"/>
            <a:r>
              <a:rPr lang="en-US" dirty="0">
                <a:hlinkClick r:id="rId3"/>
              </a:rPr>
              <a:t>http://ondemand.rc.colorado.edu/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http://ondemand-rmacc.rc.colorado.edu/</a:t>
            </a:r>
            <a:r>
              <a:rPr lang="en-US" dirty="0"/>
              <a:t> </a:t>
            </a:r>
          </a:p>
          <a:p>
            <a:r>
              <a:rPr lang="en-US" dirty="0"/>
              <a:t>File management</a:t>
            </a:r>
          </a:p>
          <a:p>
            <a:pPr lvl="1"/>
            <a:r>
              <a:rPr lang="en-US" dirty="0"/>
              <a:t>Create, Delete, Move, and Rename </a:t>
            </a:r>
          </a:p>
          <a:p>
            <a:r>
              <a:rPr lang="en-US" dirty="0"/>
              <a:t>File transfers</a:t>
            </a:r>
          </a:p>
          <a:p>
            <a:pPr lvl="1"/>
            <a:r>
              <a:rPr lang="en-US" dirty="0"/>
              <a:t>Upload and Download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Graphic 7" descr="Open OnDemand logo">
            <a:extLst>
              <a:ext uri="{FF2B5EF4-FFF2-40B4-BE49-F238E27FC236}">
                <a16:creationId xmlns:a16="http://schemas.microsoft.com/office/drawing/2014/main" id="{875D6111-5F3B-450A-9878-0DA47A2B0B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311496" y="2319732"/>
            <a:ext cx="4066054" cy="1059465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900C8-67FA-4429-AB1D-9992F4E77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491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CF788-5129-1760-C8DF-380010E0E12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Open OnDemand “Files” Interface</a:t>
            </a:r>
          </a:p>
        </p:txBody>
      </p:sp>
      <p:pic>
        <p:nvPicPr>
          <p:cNvPr id="8" name="Content Placeholder 7" descr="Open OnDemand screenshot showing &quot;Files&quot; application location in menu bar">
            <a:extLst>
              <a:ext uri="{FF2B5EF4-FFF2-40B4-BE49-F238E27FC236}">
                <a16:creationId xmlns:a16="http://schemas.microsoft.com/office/drawing/2014/main" id="{3AE89E7D-B5FE-41CD-B32F-31CBC7F77B9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3"/>
          <a:srcRect r="52245"/>
          <a:stretch/>
        </p:blipFill>
        <p:spPr>
          <a:xfrm>
            <a:off x="324953" y="1465444"/>
            <a:ext cx="2906713" cy="4162426"/>
          </a:xfrm>
          <a:prstGeom prst="rect">
            <a:avLst/>
          </a:prstGeom>
          <a:ln>
            <a:noFill/>
          </a:ln>
          <a:effectLst>
            <a:outerShdw blurRad="127000" dist="635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 descr="Open OnDemand interface showing file browser application">
            <a:extLst>
              <a:ext uri="{FF2B5EF4-FFF2-40B4-BE49-F238E27FC236}">
                <a16:creationId xmlns:a16="http://schemas.microsoft.com/office/drawing/2014/main" id="{631CAFAE-44A9-4482-9487-460A404370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8120" y="1465444"/>
            <a:ext cx="8388927" cy="4162425"/>
          </a:xfrm>
          <a:prstGeom prst="rect">
            <a:avLst/>
          </a:prstGeom>
          <a:ln>
            <a:noFill/>
          </a:ln>
          <a:effectLst>
            <a:outerShdw blurRad="127000" dist="635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7B56D-9D16-4AC8-BC26-FF8F68ED3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924252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92c16b9d-8c83-445e-a4f4-1fe3d2f43f13"/>
    <ds:schemaRef ds:uri="a1519f9a-9d6a-41c1-afc9-552e4069f82f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2722</TotalTime>
  <Words>1104</Words>
  <Application>Microsoft Macintosh PowerPoint</Application>
  <PresentationFormat>Widescreen</PresentationFormat>
  <Paragraphs>195</Paragraphs>
  <Slides>22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Helvetica</vt:lpstr>
      <vt:lpstr>Helvetica Neue</vt:lpstr>
      <vt:lpstr>CUB Content </vt:lpstr>
      <vt:lpstr>Module 3: Transferring your data to &amp; from CU Boulder Research Computing</vt:lpstr>
      <vt:lpstr>PowerPoint Presentation</vt:lpstr>
      <vt:lpstr>Learning Objectives</vt:lpstr>
      <vt:lpstr>Accessing Data on CURC Resources</vt:lpstr>
      <vt:lpstr>General Filesystem Structure</vt:lpstr>
      <vt:lpstr>General Filesystem Structure</vt:lpstr>
      <vt:lpstr>General Filesystem Structure</vt:lpstr>
      <vt:lpstr>GUI option - Open OnDemand</vt:lpstr>
      <vt:lpstr>PowerPoint Presentation</vt:lpstr>
      <vt:lpstr>GUI option - Globus</vt:lpstr>
      <vt:lpstr>Globus Demo</vt:lpstr>
      <vt:lpstr>Globus Login to Web-based interface</vt:lpstr>
      <vt:lpstr>PowerPoint Presentation</vt:lpstr>
      <vt:lpstr>Local Globus Endpoint</vt:lpstr>
      <vt:lpstr>Local Globus Endpoint-Installed</vt:lpstr>
      <vt:lpstr>Local Globus Endpoint-Configure</vt:lpstr>
      <vt:lpstr>PowerPoint Presentation</vt:lpstr>
      <vt:lpstr>PowerPoint Presentation</vt:lpstr>
      <vt:lpstr>PowerPoint Presentation</vt:lpstr>
      <vt:lpstr>Advanced topic: Globus Shared Endpoints</vt:lpstr>
      <vt:lpstr>Review of what we have covered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Michael Joseph Schneider</cp:lastModifiedBy>
  <cp:revision>65</cp:revision>
  <dcterms:created xsi:type="dcterms:W3CDTF">2023-01-13T17:07:22Z</dcterms:created>
  <dcterms:modified xsi:type="dcterms:W3CDTF">2025-08-19T15:11:22Z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